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2820-E347-4B17-9466-B3D3B29F9C27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7DB-041E-4CF8-AD86-4C196A39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2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2820-E347-4B17-9466-B3D3B29F9C27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7DB-041E-4CF8-AD86-4C196A39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2820-E347-4B17-9466-B3D3B29F9C27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7DB-041E-4CF8-AD86-4C196A39643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7924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2820-E347-4B17-9466-B3D3B29F9C27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7DB-041E-4CF8-AD86-4C196A39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42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2820-E347-4B17-9466-B3D3B29F9C27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7DB-041E-4CF8-AD86-4C196A39643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4602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2820-E347-4B17-9466-B3D3B29F9C27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7DB-041E-4CF8-AD86-4C196A39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34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2820-E347-4B17-9466-B3D3B29F9C27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7DB-041E-4CF8-AD86-4C196A39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56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2820-E347-4B17-9466-B3D3B29F9C27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7DB-041E-4CF8-AD86-4C196A39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01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2820-E347-4B17-9466-B3D3B29F9C27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7DB-041E-4CF8-AD86-4C196A39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02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2820-E347-4B17-9466-B3D3B29F9C27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7DB-041E-4CF8-AD86-4C196A39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32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2820-E347-4B17-9466-B3D3B29F9C27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7DB-041E-4CF8-AD86-4C196A39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8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2820-E347-4B17-9466-B3D3B29F9C27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7DB-041E-4CF8-AD86-4C196A39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6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2820-E347-4B17-9466-B3D3B29F9C27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7DB-041E-4CF8-AD86-4C196A39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0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2820-E347-4B17-9466-B3D3B29F9C27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7DB-041E-4CF8-AD86-4C196A39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0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2820-E347-4B17-9466-B3D3B29F9C27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7DB-041E-4CF8-AD86-4C196A39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15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2820-E347-4B17-9466-B3D3B29F9C27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7DB-041E-4CF8-AD86-4C196A39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8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52820-E347-4B17-9466-B3D3B29F9C27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FB87DB-041E-4CF8-AD86-4C196A39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480291"/>
            <a:ext cx="9779769" cy="74814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государственный аграрный университет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информационных систем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1339273"/>
            <a:ext cx="9613515" cy="3808459"/>
          </a:xfrm>
        </p:spPr>
        <p:txBody>
          <a:bodyPr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Дисциплина:   «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Электроника»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09.03.02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Профиль: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системы и технологии в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 / заочное обучение/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 Ставрополь, 2022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692919"/>
            <a:ext cx="9451404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Лекция 1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История развития электроники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77333" y="2287718"/>
            <a:ext cx="7288498" cy="25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Фундамент развития электроники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развития электроники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Предпосылки появления микроэлектроники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altLang="ru-RU" sz="20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altLang="ru-RU" sz="1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1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718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Вступление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22683" y="1303824"/>
            <a:ext cx="10029028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Электроника представляет собой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бурноразвивающуюся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отрасль науки и  техники.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 изучает  физические  основы   и   практическое   применение   различных электронных  приборов.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 физической  электронике  относят: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электронные  и ионные  процессы  в  газах  и  проводниках.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 поверхности  раздела  между вакуумом и газом, твердыми  и  жидкими  телами.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 технической  электронике :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относят изучение устройства электронных приборов и  их  применение.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 посвященная применению  электронных  приборов  в  промышленности  называется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Промышленной Электроникой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5754" y="2865023"/>
            <a:ext cx="82911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Современный  этап  развития   техники   характеризуется   все   возрастающим проникновении электроники во  все  сферы  жизни  и  деятельности  людей.  По данным  американской  статистики  до  80%  от  объема  всей   промышленности занимает  электроника.  Достижения  в   области   электроники   способствуют успешному   решению   сложнейших   научно–технических   проблем.   Повышению эффективности  научных  исследований,   созданию   новых   видов   машин   и оборудования.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9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149" y="609600"/>
            <a:ext cx="11165905" cy="691662"/>
          </a:xfrm>
        </p:spPr>
        <p:txBody>
          <a:bodyPr>
            <a:noAutofit/>
          </a:bodyPr>
          <a:lstStyle/>
          <a:p>
            <a:pPr lvl="0"/>
            <a:r>
              <a:rPr lang="ru-RU" alt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Предметами  научных  исследований   в   электронике являются:</a:t>
            </a:r>
            <a:r>
              <a:rPr lang="ru-RU" alt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alt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13890" y="1301262"/>
            <a:ext cx="11514666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Предметами  научных  исследований   в   электронике являются: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законов  взаимодействия  электронов  и  других  заряженных        частиц с эл./магнитными полями.   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методов создания  электронных  приборов  в  которых  это        взаимодействие используется  для  преобразования  энергии  с  целью        передачи,   обработки   и   хранения   информации,    автоматизации        производственных  процессов,  создания  энергетических   устройств,        создания 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–измерительной  аппаратуры,  средств   научного        эксперимента и других целей.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3765" y="2598512"/>
            <a:ext cx="11835356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Исключительно   малая   инерционность   электрона    позволяет    эффективно использовать взаимодействие электронов, как с 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макрополями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внутри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прибора, так и микрополями внутри атома,  молекулы  и  кристаллической  решетки,  для генерирования преобразования и приема эл./магнитных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колебаний с частотой  до 1000ГГц. А также инфракрасного, видимого, рентгеновского и гамма  излучения. Последовательное  практическое  освоение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спектра  эл./магнитных   колебаний является характерной чертой развития электроники.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7660" y="255564"/>
            <a:ext cx="386381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Фундамент развития электроники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40227" y="807174"/>
            <a:ext cx="11615167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Фундамент электроники был  заложен  трудами  физиков  в  XVIII–  XIX  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Первые в мире исследования  электрических  разрядов  в  воздухе  осуществили академики Ломоносов 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Рихман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 России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 независимо  от  них  американский ученый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Франкель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1743 г. Ломоносов в оде "Вечерние  размышления  о  божьем величие" изложил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идею об электрической природе молнии  и  северного  сияния. Уже в 1752 году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Франкель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Ломоносов показали на опыте с  помощью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"громовой машины", что гром и молния представляют собой мощные  электрические  разряды в воздухе. Ломоносов установил также,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электрические  разряды  имеются  в воздухе и при отсутствии грозы, т.к. и в этом случае  из  "громовой  машины" можно было извлекать искры.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"Громовая машина" представляла собой  Лейденскую банку установленную  в  жилом  помещении.  Одна  из  обкладок  которой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была соединена проводом с металлической  гребенкой  или  острием  укрепленным  нашесте во дворе.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5581" y="2494413"/>
            <a:ext cx="9880846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1753 г. во время опытов был убит  молнией,  попавшей  в  шест,  профессор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Рихман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проводивший исследования.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Ломоносов создал и общую  теорию  грозовых явлений, представляющую собой прообраз современной  теории  гроз.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Ломоносов исследовал также  свечение  разряженного  воздуха  под  действием  машины  с трением.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1802 году профессор физики Петербургской медико-хирургической академии  –Василий Владимирович Петров впервые,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несколько лет до английского  физика Дэви, обнаружил и описал явление электрической дуги в  воздухе  между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двумя угольными  электродами.  Кроме  этого  фундаментального  открытия,   Петрову принадлежит описание разнообразных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видов свечения разряженного  воздуха  при прохождении через него электрического тока.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5581" y="4034926"/>
            <a:ext cx="8738995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  Петрова  были  истолкованы  только  на   русском   языке, зарубежным ученым они были не доступны.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России значимость  работ  не  было понято и они были забыты. Поэтому открытие дугового разряда  было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приписано английскому физику Дэви.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moluch.ru/blmcbn/9352/image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72" y="4778300"/>
            <a:ext cx="1643495" cy="188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ижизненное изображение, 1757 года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63" y="4770346"/>
            <a:ext cx="1509280" cy="208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s10.pikabu.ru/post_img/big/2019/08/14/9/15657917571614311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12" y="4727422"/>
            <a:ext cx="2398595" cy="193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Фундамент развития электроники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80413" y="1372586"/>
            <a:ext cx="11514667" cy="24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1905 году Эйнштейн дал толкование фотоэффекту,  связанного  со  световыми квантами и установил закон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названный его именем. Таким  образом  фотоэффект, открытый Столетовым, характеризует следующие законы: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Столетова – количество имитируемых  в  единицу  времени  электронов   пропорционально, при прочих равных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условиях, интенсивности  падающего  на   поверхность  катода  света.  Равные  условия  здесь  надо  понимать   как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освещение поверхности катода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монохраматическим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светом  одной  и  той  же   длины волны. Или светом одного и того же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спектрального состава.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Максимальная  скорость  электронов  покидающих  поверхность  катода  при   внешнем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фотоэффекте определяется соотношением:                  - величина  кванта  энергии  монохроматического  излучения  падающего на поверхность катода.                  - Работа выхода электрона из металла.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фотоэлектронов покидающих  поверхность  катодов  не  зависит  от    интенсивности падающего на катод излучения.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Впервые  обнаружил  внешний  фотоэффект  немецкий   физик   Герц(1887г.).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Альберт Эйнште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36" y="4086810"/>
            <a:ext cx="1432791" cy="227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 1887 г. немецкий физик Генрих Герц, выполняя эксперименты п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64" y="3934297"/>
            <a:ext cx="3434483" cy="257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1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27538" y="410089"/>
            <a:ext cx="1077057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развития электроники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99264" y="763847"/>
            <a:ext cx="11821634" cy="22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этап.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первому этапу относится изобретение в 1809 году русским  инженером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Ладыгиным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лампы накаливания.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Открытие в 1874 году немецким  ученым  Брауном  выпрямительного  эффекта  в контакте   металл–полупроводник.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  этого   эффекта   русским изобретателем Поповым для детектирования радиосигнала позволило создать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ему первый радиоприемник. Датой изобретения радио принято считать 7 мая 1895  г. когда Попов выступил с докладом 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демонстрацией  на  заседании  физического отделения русского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физико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–химического общества  в  Петербурге.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 24  марта 1896 г. Попов передал  первое  радиосообщение  на  расстояние  350м.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Успехи электроники   в   этот   период   ее   развития   способствовали    развитию радиотелеграфии.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Одновременно разрабатывали научные  основы  радиотехники  с целью упрощения устройства радиоприемника и повышения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 чувствительности.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разных странах велись разработки и исследования различных типов простых  и надежных обнаружителей высокочастотных колебаний – детекторов.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9264" y="2769274"/>
            <a:ext cx="10886763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Второй этап развития электроники начался с 1904 г. когда  английский ученый  Флеминг  сконструировал  электровакуумный  диод.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Основными  частями диода (рис. 2) являются два электрода находящиеся в  вакууме.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Металлический анод (А) и  металлический  катод  (К)  нагреваемый  электрическим  током  до температуры при которой возникает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термоэлектронная эмиссия.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1411" y="3775479"/>
            <a:ext cx="10710176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1907 г. американский инженер  Ли  де 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Форест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установил, что поместив между катодом (К)  и  анодом  (А)  металлическую  сетку  (с)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подавая на нее напряжение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можно управлять анодным  током 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практически без инерционно и с малой затратой энергии.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появилась первая  электронная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усилительная лампа – триод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( следующий слайд схема)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0828" y="4467976"/>
            <a:ext cx="1103161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1913 г. немецкий инженер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Мейснер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разработал схему лампового  регенеративного приемника и с помощью триода получил незатухающие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гармонические 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колебания.Новые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электронные  генераторы  позволили  заменить   искровые   и   дуговые радиостанции на ламповые,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практически решило проблему радиотелефонии.  С этого времени радиотехника становится ламповой. В России  первые  радиолампы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были изготовлены в  1914  году  в  Санкт–Петербурге  консультантом  русского общества беспроволочного телеграфирования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Николаем  Дмитриевичем 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Папалекси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будущим академиком АН СССР. 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Папалекси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окончил  Страсбургский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университет,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где работал под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руководством  Брауна.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https://ds02.infourok.ru/uploads/ex/1265/00003974-e3f70be4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203" y="128559"/>
            <a:ext cx="2463179" cy="206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4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Триод</a:t>
            </a:r>
            <a:endParaRPr lang="ru-RU" dirty="0"/>
          </a:p>
        </p:txBody>
      </p:sp>
      <p:pic>
        <p:nvPicPr>
          <p:cNvPr id="1026" name="Picture 2" descr="https://image.jimcdn.com/app/cms/image/transf/none/path/s40c423127565d23a/image/id32b490627adea9f/version/1398112650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3" y="1403929"/>
            <a:ext cx="565874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onspekta.net/lektsianew/baza1/1239300427704.files/image0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135" y="1403928"/>
            <a:ext cx="5707410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796628" cy="999392"/>
          </a:xfrm>
        </p:spPr>
        <p:txBody>
          <a:bodyPr>
            <a:normAutofit/>
          </a:bodyPr>
          <a:lstStyle/>
          <a:p>
            <a:r>
              <a:rPr lang="ru-RU" dirty="0" smtClean="0"/>
              <a:t>Изобретение  Александра Степановича Попова</a:t>
            </a:r>
            <a:endParaRPr lang="ru-RU" dirty="0"/>
          </a:p>
        </p:txBody>
      </p:sp>
      <p:pic>
        <p:nvPicPr>
          <p:cNvPr id="1026" name="Picture 2" descr="https://fs00.infourok.ru/images/doc/114/134215/im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02" y="2063873"/>
            <a:ext cx="6113768" cy="458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historyrussia.org/images/Novosti-img/popov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0" y="2430544"/>
            <a:ext cx="4811102" cy="249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2132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электроники  (третий этап)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86453" y="1440009"/>
            <a:ext cx="11547135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Третий период развития  электроники  –  это  период  создания  и  внедрения дискретных полупроводниковых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приборов, начавшийся  с  изобретения 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точечноготранзистора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1946 году при лаборатории "Белл Телефон" была создана  группа во главе с Уильямом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Шокли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проводившая исследования свойств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полупроводников на Кремнии (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и  Германии  (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[Литература:  Дж. 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Грик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"Физика  XX 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в.Ключевые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эксперименты", М. 1978 г.]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проводила как теоретические,  так и экспериментальные исследования физических  процессов  на  границе  раздела двух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полупроводников  с  различными  типами  электрической  проводимости.  В итоге  были  изобретены:  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трехэлектродные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полупроводниковые   приборы   – транзисторы. В зависимости от количества носителей заряда  транзисторы  были разделены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на:                - униполярные (полевые), где  использовались  однополярные   носители.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-    биполярные,    где    использовались   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разнополярные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носители(электроны и дырки).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Идеи создания полевых транзисторов появились  раньше,  чем  биполярных,  но  практически реализовать эти  идеи  не  удавалось.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Успех  был  достигнут  23 декабря  1947  г.  сотрудниками  лаборатории  "Белл  Телефон"–  Бардиным   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Браттейном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 руководством 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Шокли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Бардин  и 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Браттейн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в   результате многочисленных  вариантов  получили  работающий  полупроводниковый   прибор.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https://igate.com.ua/upload/photo/0001/0001/0359/4830/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" y="4356166"/>
            <a:ext cx="2470639" cy="19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theslide.ru/img/thumbs/37116a6a6d801e6c19c6b718b0b2545c-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61" y="4071499"/>
            <a:ext cx="3643189" cy="273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kaknastroit.com/uploads/posts/2020-05/thumbs/x1588692152_kratkaya-istoriya-processorov.jpg.pagespeed.ic.wjff4nrRb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798" y="4161345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49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полупроводников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77334" y="1204546"/>
            <a:ext cx="10794878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конце XIX века были установлены три важнейших свойства полупроводников:  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 ЭДС при освещении полупроводника.  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Рост электрической проводимости полупроводника при освещении. 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Выпрямляющее свойство контакта полупроводника с металлом.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altLang="ru-RU" sz="14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20-е годы ХХ в. выпрямляющие свойства контакта полупроводников с  металлом начали  практически  использовать  в   радиотехнике.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Радиоспециалисту   из Нижегородской радиотехнической лаборатории Олегу Лосеву в 1922 году  удалось применить выпрямляющее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устройство на контакте стали с кристаллом  цинкита  в качестве детектора,  в  детекторном  приемнике  под  названием  "Кристадин".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 descr="http://4.bp.blogspot.com/-2e4uItlI5C4/UbbIsZVPm_I/AAAAAAAABJY/F7Vv96Hsz9I/s1600/_%D0%B4%D0%B5%D1%82%D0%B5%D0%BA%D1%82%D0%BE%D1%80%D0%BD%D1%8B%D0%B9+%D0%BF%D1%80%D0%B8%D1%91%D0%BC%D0%BD%D0%B8%D0%BA+2+%D1%8F+%D0%BA%D0%BE%D0%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950383"/>
            <a:ext cx="2506488" cy="23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uceleu.ru/uploads/images/10/00/36/22014/09/03/c0f29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9" y="4257121"/>
            <a:ext cx="2331671" cy="175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proza.ru/pics/2018/04/07/13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4" y="4156868"/>
            <a:ext cx="4164867" cy="185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8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1601" y="1854047"/>
            <a:ext cx="10418618" cy="413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развития электроники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" algn="l"/>
              </a:tabLst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733425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733425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Фундамент развития электроники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733425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Этапы развития электроники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733425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Предпосылки появления микроэлектроники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733425" algn="l"/>
              </a:tabLst>
            </a:pPr>
            <a:endParaRPr lang="ru-RU" altLang="ru-RU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733425" algn="l"/>
              </a:tabLs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733425" algn="l"/>
              </a:tabLst>
            </a:pPr>
            <a:endParaRPr lang="ru-RU" altLang="ru-RU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733425" algn="l"/>
              </a:tabLst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733425" algn="l"/>
              </a:tabLst>
            </a:pPr>
            <a:endParaRPr lang="ru-RU" altLang="ru-RU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733425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733425" algn="l"/>
              </a:tabLst>
            </a:pPr>
            <a:endParaRPr lang="ru-RU" altLang="ru-RU" sz="1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733425" algn="l"/>
              </a:tabLs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733425" algn="l"/>
              </a:tabLst>
            </a:pPr>
            <a:endParaRPr lang="ru-RU" altLang="ru-RU" sz="1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467" y="1107894"/>
            <a:ext cx="5942592" cy="3374897"/>
          </a:xfrm>
          <a:prstGeom prst="rect">
            <a:avLst/>
          </a:prstGeo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60076" y="452651"/>
            <a:ext cx="655589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Предпосылки появления микроэлектроники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596" y="4215341"/>
            <a:ext cx="5942592" cy="2454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561" y="701954"/>
            <a:ext cx="4468401" cy="3351300"/>
          </a:xfrm>
          <a:prstGeom prst="rect">
            <a:avLst/>
          </a:prstGeom>
        </p:spPr>
      </p:pic>
      <p:pic>
        <p:nvPicPr>
          <p:cNvPr id="4099" name="Picture 3" descr="https://sdelanounas.ru/i/c/2/c2RlbGFub3VuYXMucnUvdXBsb2Fkcy81LzkvNTk4MTM2OTU5MDU4MS5qcGVnP19faWQ9MzM3NjA=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37" y="4634301"/>
            <a:ext cx="2847487" cy="188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89438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Предпосылки появления </a:t>
            </a:r>
            <a:r>
              <a:rPr lang="ru-RU" alt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микроэлектроники ( 5 период развития)</a:t>
            </a:r>
            <a:r>
              <a:rPr lang="ru-RU" altLang="ru-RU" sz="24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257" y="1396012"/>
            <a:ext cx="5942592" cy="2245358"/>
          </a:xfrm>
          <a:prstGeom prst="rect">
            <a:avLst/>
          </a:prstGeom>
        </p:spPr>
      </p:pic>
      <p:pic>
        <p:nvPicPr>
          <p:cNvPr id="5122" name="Picture 2" descr="http://soltau.ru/images/travlen/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49" y="1021311"/>
            <a:ext cx="4440797" cy="22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lter220.ru/wp-content/uploads/2020/04/posle-travleniya-i-promyv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2" y="3545943"/>
            <a:ext cx="3517167" cy="29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09746" y="3449610"/>
            <a:ext cx="67290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  изготовления  печатных  плат  не  дает возможности  изготовить  одновременно  другие   пассивные   элементы   кроме проводников. Именно поэтому печатные платы не  превратились  в  интегральные микросхемы в современном понимании. Первыми были разработаны  в  конце  40-х годов  толстопленочные  гибридные  схемы,  в  основу  их  изготовления  была положена   уже    отработанная    технология    изготовления    керамических конденсаторов, использующая метод нанесения на керамическую  подложку  через трафареты паст, содержащих порошок серебра и стекла.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191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Серийное производство интегральных микросхем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807" y="1351695"/>
            <a:ext cx="5012132" cy="3881437"/>
          </a:xfrm>
          <a:prstGeom prst="rect">
            <a:avLst/>
          </a:prstGeom>
        </p:spPr>
      </p:pic>
      <p:pic>
        <p:nvPicPr>
          <p:cNvPr id="6146" name="Picture 2" descr="https://web.snauka.ru/wp-content/uploads/2015/02/Risunok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92" y="1263772"/>
            <a:ext cx="4470400" cy="192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308" y="3422071"/>
            <a:ext cx="3751384" cy="28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1323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самостоятельную работу по лекции 1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  Самостоятельно найти и описать 4 период развития электроники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77334" y="3400784"/>
            <a:ext cx="4256165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Контрольные вопросы: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Предмет  научных  исследований   в   электронике.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Фундамент развития электроники.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Этапы развития электроники.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Предпосылки появления микроэлектроники.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80291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37673"/>
            <a:ext cx="10664921" cy="480368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1. Цель дисциплины</a:t>
            </a: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освоения дисциплины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Электроник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является получение теоретических знаний и практического опыта и применения основных элементов электроники для решения технических задач в информационных системах.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освоения дисциплины  «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Электроника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студенты используют знания, умения и навыки, сформированные в процессе изучения дисциплин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«Математика», «Теория информационных процессов и систем», «Операционные системы и среды».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дисциплины «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Электроника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является необходимой основой для последующего изучения следующих дисциплин: </a:t>
            </a:r>
          </a:p>
          <a:p>
            <a:pPr marL="0" lv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программирования;</a:t>
            </a:r>
          </a:p>
          <a:p>
            <a:pPr marL="0" lv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безопасность;</a:t>
            </a:r>
          </a:p>
          <a:p>
            <a:pPr marL="0" lv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электронного документооборота,</a:t>
            </a:r>
          </a:p>
          <a:p>
            <a:pPr marL="0" lv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системы.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3"/>
          <p:cNvSpPr>
            <a:spLocks noGrp="1"/>
          </p:cNvSpPr>
          <p:nvPr>
            <p:ph idx="1"/>
          </p:nvPr>
        </p:nvSpPr>
        <p:spPr>
          <a:xfrm>
            <a:off x="1773815" y="103621"/>
            <a:ext cx="9845530" cy="2621106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ведется: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кафедре : «Информационные системы» - 5 –этаж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(лекции, ПЗ, ЛР) проводит – доцент кафедры ИС: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технических наук , доцент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ТРОШКОВ Александр Михайлович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184а – 5 этаж)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2" descr="D:\Фото кафедра-проекты\SDC11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84" y="2909455"/>
            <a:ext cx="4854228" cy="380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0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9940"/>
            <a:ext cx="8596668" cy="6524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1891" y="892428"/>
            <a:ext cx="10307782" cy="585935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ОПК-1 Способен применять естественнонаучные и общеинженерные знания, методы математического анализа и моделирования, теоретического и экспериментального исследования в профессиональной </a:t>
            </a:r>
            <a:r>
              <a:rPr lang="ru-RU" dirty="0" smtClean="0"/>
              <a:t>деятельности (код)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ОПК-1.1 Понимает основы математики, физики, вычислительной техники и программирования;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(индикатор)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716699"/>
              </p:ext>
            </p:extLst>
          </p:nvPr>
        </p:nvGraphicFramePr>
        <p:xfrm>
          <a:off x="677334" y="2253673"/>
          <a:ext cx="6728460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8460">
                  <a:extLst>
                    <a:ext uri="{9D8B030D-6E8A-4147-A177-3AD203B41FA5}">
                      <a16:colId xmlns:a16="http://schemas.microsoft.com/office/drawing/2014/main" val="1878896509"/>
                    </a:ext>
                  </a:extLst>
                </a:gridCol>
              </a:tblGrid>
              <a:tr h="39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" algn="l"/>
                        </a:tabLst>
                      </a:pPr>
                      <a:r>
                        <a:rPr lang="ru-RU" sz="1200">
                          <a:effectLst/>
                        </a:rPr>
                        <a:t>Знания: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" algn="l"/>
                        </a:tabLst>
                      </a:pPr>
                      <a:r>
                        <a:rPr lang="ru-RU" sz="1200">
                          <a:effectLst/>
                        </a:rPr>
                        <a:t>Основ электроники.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7247994"/>
                  </a:ext>
                </a:extLst>
              </a:tr>
              <a:tr h="805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" algn="l"/>
                        </a:tabLst>
                      </a:pPr>
                      <a:r>
                        <a:rPr lang="ru-RU" sz="1200">
                          <a:effectLst/>
                        </a:rPr>
                        <a:t>Умения: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" algn="l"/>
                        </a:tabLst>
                      </a:pPr>
                      <a:r>
                        <a:rPr lang="ru-RU" sz="1200">
                          <a:effectLst/>
                        </a:rPr>
                        <a:t>Применять базовые знания для применения управленческих решений профессиональных задач в области электроники в различных ситуациях информационных систем.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6347504"/>
                  </a:ext>
                </a:extLst>
              </a:tr>
              <a:tr h="600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" algn="l"/>
                        </a:tabLst>
                      </a:pPr>
                      <a:r>
                        <a:rPr lang="ru-RU" sz="1200" dirty="0">
                          <a:effectLst/>
                        </a:rPr>
                        <a:t>Навыки и/или трудовые действия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" algn="l"/>
                        </a:tabLst>
                      </a:pPr>
                      <a:r>
                        <a:rPr lang="ru-RU" sz="1200" dirty="0">
                          <a:effectLst/>
                        </a:rPr>
                        <a:t>Анализа работоспособности элементной базы в различных ситуациях для принятия решений с ответственностью за них.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864715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77334" y="4106095"/>
            <a:ext cx="781396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ОПК-1.2 Решает стандартные профессиональные задачи с применением естественнонаучных и общеинженерных знаний, методов математического анализа 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моделирования (индикатор)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916639"/>
              </p:ext>
            </p:extLst>
          </p:nvPr>
        </p:nvGraphicFramePr>
        <p:xfrm>
          <a:off x="817462" y="5004908"/>
          <a:ext cx="6728460" cy="1798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8460">
                  <a:extLst>
                    <a:ext uri="{9D8B030D-6E8A-4147-A177-3AD203B41FA5}">
                      <a16:colId xmlns:a16="http://schemas.microsoft.com/office/drawing/2014/main" val="6222971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" algn="l"/>
                        </a:tabLst>
                      </a:pPr>
                      <a:r>
                        <a:rPr lang="ru-RU" sz="1200" dirty="0">
                          <a:effectLst/>
                        </a:rPr>
                        <a:t>Знания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" algn="l"/>
                        </a:tabLst>
                      </a:pPr>
                      <a:r>
                        <a:rPr lang="ru-RU" sz="1200" dirty="0">
                          <a:effectLst/>
                        </a:rPr>
                        <a:t>Инженерных основ применения элементов электроники.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1380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" algn="l"/>
                        </a:tabLst>
                      </a:pPr>
                      <a:r>
                        <a:rPr lang="ru-RU" sz="1200">
                          <a:effectLst/>
                        </a:rPr>
                        <a:t>Умения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" algn="l"/>
                        </a:tabLst>
                      </a:pPr>
                      <a:r>
                        <a:rPr lang="ru-RU" sz="1200">
                          <a:effectLst/>
                        </a:rPr>
                        <a:t>Производить анализ системных устройств электроники.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2761167"/>
                  </a:ext>
                </a:extLst>
              </a:tr>
              <a:tr h="957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" algn="l"/>
                        </a:tabLst>
                      </a:pPr>
                      <a:r>
                        <a:rPr lang="ru-RU" sz="1200" dirty="0">
                          <a:effectLst/>
                        </a:rPr>
                        <a:t>Навыки и/или трудовые действия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Проектировать устройств электроники и производить растет номиналов элементной базы.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4568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5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73019"/>
            <a:ext cx="10397066" cy="486834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ОПК-2 Способен понимать принципы работы современных информационных технологий и программных средств, в том числе отечественного производства, и использовать их при решении задач профессиональной деятельности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(код)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ОПК-2.1 Выбирает современные информационные технологии и программные средства, в том числе отечественного производства, при решении задач профессиональной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(индикатор)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599499"/>
              </p:ext>
            </p:extLst>
          </p:nvPr>
        </p:nvGraphicFramePr>
        <p:xfrm>
          <a:off x="937535" y="2931104"/>
          <a:ext cx="6728460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8460">
                  <a:extLst>
                    <a:ext uri="{9D8B030D-6E8A-4147-A177-3AD203B41FA5}">
                      <a16:colId xmlns:a16="http://schemas.microsoft.com/office/drawing/2014/main" val="22477658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" algn="l"/>
                        </a:tabLst>
                      </a:pPr>
                      <a:r>
                        <a:rPr lang="ru-RU" sz="1200">
                          <a:effectLst/>
                        </a:rPr>
                        <a:t>Знания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" algn="l"/>
                        </a:tabLst>
                      </a:pPr>
                      <a:r>
                        <a:rPr lang="ru-RU" sz="1200">
                          <a:effectLst/>
                        </a:rPr>
                        <a:t>Инструментов программных устройств для решения инженерных задач в области электроники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0226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" algn="l"/>
                        </a:tabLst>
                      </a:pPr>
                      <a:r>
                        <a:rPr lang="ru-RU" sz="1200">
                          <a:effectLst/>
                        </a:rPr>
                        <a:t>Умения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" algn="l"/>
                        </a:tabLst>
                      </a:pPr>
                      <a:r>
                        <a:rPr lang="ru-RU" sz="1200">
                          <a:effectLst/>
                        </a:rPr>
                        <a:t>Применения технологических алгоритмов при выборе современных информационных технологий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3822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" algn="l"/>
                        </a:tabLst>
                      </a:pPr>
                      <a:r>
                        <a:rPr lang="ru-RU" sz="1200" dirty="0">
                          <a:effectLst/>
                        </a:rPr>
                        <a:t>Навыки и/или трудовые действия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" algn="l"/>
                        </a:tabLst>
                      </a:pPr>
                      <a:r>
                        <a:rPr lang="ru-RU" sz="1200" dirty="0">
                          <a:effectLst/>
                        </a:rPr>
                        <a:t>Решения технических задач выбора программных средств в том числе отечественного производства.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326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1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674939" y="214314"/>
            <a:ext cx="7793037" cy="714375"/>
          </a:xfrm>
        </p:spPr>
        <p:txBody>
          <a:bodyPr>
            <a:normAutofit fontScale="90000"/>
          </a:bodyPr>
          <a:lstStyle/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содержание дисциплины (модуля)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376218" y="858982"/>
            <a:ext cx="9102871" cy="52735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 рабочему учебному плану: 72 час.,  2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зачет.ед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4 часа ( 2 лекции)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Практические/ лабораторные -      (8)   2 ЛР по 4 час.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контроля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контрольная работа  и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семестра- 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ЗАЧЕТ с ОЦЕНКОЙ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аттестация по дисциплине «Электроника» проводится в виде зачета с оценкой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(дифференцированного зачета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умения и навыки, приобретенные студентами в период их обучения, выставляются оценки «ОТЛИЧНО», «ХОРОШО», «УДОВЛЕТВОРИТЕЛЬНО», «НЕУДОВЛЕТВОРИТЕЛЬНО» 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оценивания знаний, умений, навыков и (или) опыта деятельности в университете применяется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-рейтинговая система оценки качества освоения образовательной программы. Оценка проводится при проведении текущего контроля успеваемости и промежуточных аттестаций обучающихся. Рейтинговая оценка знаний является интегрированным показателем качества теоретических и практических знаний и навыков студентов по дисциплине.</a:t>
            </a:r>
          </a:p>
          <a:p>
            <a:pPr marL="0" indent="0">
              <a:buNone/>
            </a:pP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546565"/>
              </p:ext>
            </p:extLst>
          </p:nvPr>
        </p:nvGraphicFramePr>
        <p:xfrm>
          <a:off x="1819565" y="1911928"/>
          <a:ext cx="6862430" cy="1357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62430">
                  <a:extLst>
                    <a:ext uri="{9D8B030D-6E8A-4147-A177-3AD203B41FA5}">
                      <a16:colId xmlns:a16="http://schemas.microsoft.com/office/drawing/2014/main" val="843558151"/>
                    </a:ext>
                  </a:extLst>
                </a:gridCol>
              </a:tblGrid>
              <a:tr h="452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Раздел 1: Общие сведения о электронике.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2568326"/>
                  </a:ext>
                </a:extLst>
              </a:tr>
              <a:tr h="452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Раздел 2: Элементная база электронных устройств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8735626"/>
                  </a:ext>
                </a:extLst>
              </a:tr>
              <a:tr h="452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Раздел 3: Проектирование объектов информационных устройств на базе электронике.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6918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3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Требования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1. Конспект.</a:t>
            </a:r>
          </a:p>
          <a:p>
            <a:pPr marL="0" indent="0">
              <a:buNone/>
            </a:pPr>
            <a:r>
              <a:rPr lang="ru-RU" altLang="ru-RU" dirty="0" smtClean="0"/>
              <a:t>2. Все отчеты по  ЛР.</a:t>
            </a:r>
          </a:p>
          <a:p>
            <a:pPr marL="0" indent="0">
              <a:buNone/>
            </a:pPr>
            <a:r>
              <a:rPr lang="ru-RU" altLang="ru-RU" dirty="0" smtClean="0"/>
              <a:t>3. Защита всех отчетностей.</a:t>
            </a:r>
          </a:p>
          <a:p>
            <a:pPr marL="0" indent="0">
              <a:buNone/>
            </a:pPr>
            <a:r>
              <a:rPr lang="ru-RU" altLang="ru-RU" dirty="0" smtClean="0"/>
              <a:t>4. Посещение (всех видов занятий).</a:t>
            </a:r>
          </a:p>
          <a:p>
            <a:pPr marL="0" indent="0">
              <a:buNone/>
            </a:pPr>
            <a:r>
              <a:rPr lang="ru-RU" altLang="ru-RU" dirty="0" smtClean="0"/>
              <a:t>5. Внешний вид.</a:t>
            </a:r>
          </a:p>
          <a:p>
            <a:pPr marL="0" indent="0">
              <a:buNone/>
            </a:pPr>
            <a:r>
              <a:rPr lang="ru-RU" altLang="ru-RU" dirty="0" smtClean="0"/>
              <a:t>6. Дисциплина на занятиях.</a:t>
            </a:r>
          </a:p>
          <a:p>
            <a:pPr marL="0" indent="0">
              <a:buNone/>
            </a:pPr>
            <a:r>
              <a:rPr lang="ru-RU" altLang="ru-RU" dirty="0" smtClean="0"/>
              <a:t>7. Контрольная работа.  Допуск. Сдача зачета с оценкой.</a:t>
            </a:r>
          </a:p>
        </p:txBody>
      </p:sp>
    </p:spTree>
    <p:extLst>
      <p:ext uri="{BB962C8B-B14F-4D97-AF65-F5344CB8AC3E}">
        <p14:creationId xmlns:p14="http://schemas.microsoft.com/office/powerpoint/2010/main" val="33754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673535" cy="1008185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для проведения лабораторных и практических занятий по дисциплине: «Электроника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(аудитория 182,184,  5 этаж ЭФ)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23" y="2320452"/>
            <a:ext cx="3881438" cy="29110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7505" y="2443226"/>
            <a:ext cx="3881440" cy="2665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9649" y="2518691"/>
            <a:ext cx="3881438" cy="2514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7795" y="2604129"/>
            <a:ext cx="3881438" cy="234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</TotalTime>
  <Words>2111</Words>
  <Application>Microsoft Office PowerPoint</Application>
  <PresentationFormat>Широкоэкранный</PresentationFormat>
  <Paragraphs>203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Ставропольский государственный аграрный университет Кафедра информационных систем </vt:lpstr>
      <vt:lpstr>Лекция 1</vt:lpstr>
      <vt:lpstr>Введение</vt:lpstr>
      <vt:lpstr>  </vt:lpstr>
      <vt:lpstr>Компетенции</vt:lpstr>
      <vt:lpstr>Компетенции</vt:lpstr>
      <vt:lpstr>Структура и содержание дисциплины (модуля)  </vt:lpstr>
      <vt:lpstr>Требования</vt:lpstr>
      <vt:lpstr>Лаборатория для проведения лабораторных и практических занятий по дисциплине: «Электроника» (аудитория 182,184,  5 этаж ЭФ)</vt:lpstr>
      <vt:lpstr>Лекция 1  Тема: История развития электроники</vt:lpstr>
      <vt:lpstr>Вступление</vt:lpstr>
      <vt:lpstr>Предметами  научных  исследований   в   электронике являются:      </vt:lpstr>
      <vt:lpstr>Фундамент развития электроники </vt:lpstr>
      <vt:lpstr>Фундамент развития электроники </vt:lpstr>
      <vt:lpstr>Этапы развития электроники </vt:lpstr>
      <vt:lpstr>Триод</vt:lpstr>
      <vt:lpstr>Изобретение  Александра Степановича Попова</vt:lpstr>
      <vt:lpstr>Развитие электроники  (третий этап)</vt:lpstr>
      <vt:lpstr>Свойства полупроводников</vt:lpstr>
      <vt:lpstr>Предпосылки появления микроэлектроники </vt:lpstr>
      <vt:lpstr>Предпосылки появления микроэлектроники ( 5 период развития) </vt:lpstr>
      <vt:lpstr>Серийное производство интегральных микросхем</vt:lpstr>
      <vt:lpstr>Задание на самостоятельную работу по лекции 1   Задание:   Самостоятельно найти и описать 4 период развития электроники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Ставропольский государственный аграрный университет Кафедра информационных систем </dc:title>
  <dc:creator>USER</dc:creator>
  <cp:lastModifiedBy>Александр</cp:lastModifiedBy>
  <cp:revision>35</cp:revision>
  <dcterms:created xsi:type="dcterms:W3CDTF">2022-03-10T10:21:38Z</dcterms:created>
  <dcterms:modified xsi:type="dcterms:W3CDTF">2022-03-12T14:15:50Z</dcterms:modified>
</cp:coreProperties>
</file>